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6858000" cy="9144000" type="letter"/>
  <p:notesSz cx="7315200" cy="9601200"/>
  <p:defaultTextStyle>
    <a:defPPr>
      <a:defRPr lang="zh-TW"/>
    </a:defPPr>
    <a:lvl1pPr marL="0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1pPr>
    <a:lvl2pPr marL="257175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2pPr>
    <a:lvl3pPr marL="514350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3pPr>
    <a:lvl4pPr marL="771525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4pPr>
    <a:lvl5pPr marL="1028700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5pPr>
    <a:lvl6pPr marL="1285875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6pPr>
    <a:lvl7pPr marL="1543050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7pPr>
    <a:lvl8pPr marL="1800225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8pPr>
    <a:lvl9pPr marL="2057400" algn="l" defTabSz="514350" rtl="0" eaLnBrk="1" latinLnBrk="0" hangingPunct="1">
      <a:defRPr sz="101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2102" y="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71420" y="2434253"/>
            <a:ext cx="5914823" cy="580162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591482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288623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3502237" y="2434253"/>
            <a:ext cx="288623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71420" y="486810"/>
            <a:ext cx="5914823" cy="8192543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71420" y="5464665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3502237" y="2434253"/>
            <a:ext cx="288623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288623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3502237" y="2434253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3502237" y="5464665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3502237" y="2434253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71420" y="5464665"/>
            <a:ext cx="591482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591482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71420" y="5464665"/>
            <a:ext cx="591482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3502237" y="2434253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3502237" y="5464665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71420" y="5464665"/>
            <a:ext cx="2886233" cy="276736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013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591482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71420" y="2434253"/>
            <a:ext cx="5914823" cy="5801625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104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7" name="圖片 36"/>
          <p:cNvPicPr/>
          <p:nvPr/>
        </p:nvPicPr>
        <p:blipFill>
          <a:blip r:embed="rId2"/>
          <a:stretch/>
        </p:blipFill>
        <p:spPr>
          <a:xfrm>
            <a:off x="471217" y="2975535"/>
            <a:ext cx="5914823" cy="4719060"/>
          </a:xfrm>
          <a:prstGeom prst="rect">
            <a:avLst/>
          </a:prstGeom>
          <a:ln>
            <a:noFill/>
          </a:ln>
        </p:spPr>
      </p:pic>
      <p:pic>
        <p:nvPicPr>
          <p:cNvPr id="38" name="圖片 37"/>
          <p:cNvPicPr/>
          <p:nvPr/>
        </p:nvPicPr>
        <p:blipFill>
          <a:blip r:embed="rId2"/>
          <a:stretch/>
        </p:blipFill>
        <p:spPr>
          <a:xfrm>
            <a:off x="471217" y="2975535"/>
            <a:ext cx="5914823" cy="47190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57000"/>
            <a:lum/>
          </a:blip>
          <a:srcRect/>
          <a:stretch>
            <a:fillRect l="-75000" r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71420" y="486810"/>
            <a:ext cx="5914823" cy="1767218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3302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按一下以編輯母片標題樣式</a:t>
            </a:r>
            <a:endParaRPr lang="en-US" sz="3302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71420" y="2434253"/>
            <a:ext cx="5914823" cy="5801625"/>
          </a:xfrm>
          <a:prstGeom prst="rect">
            <a:avLst/>
          </a:prstGeom>
        </p:spPr>
        <p:txBody>
          <a:bodyPr/>
          <a:lstStyle/>
          <a:p>
            <a:pPr marL="304920" indent="-304560">
              <a:lnSpc>
                <a:spcPct val="100000"/>
              </a:lnSpc>
              <a:spcBef>
                <a:spcPts val="1332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4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編輯母片文字樣式</a:t>
            </a:r>
          </a:p>
          <a:p>
            <a:pPr marL="514350" lvl="1" indent="-171315">
              <a:lnSpc>
                <a:spcPct val="100000"/>
              </a:lnSpc>
              <a:spcBef>
                <a:spcPts val="375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第二層</a:t>
            </a:r>
          </a:p>
          <a:p>
            <a:pPr marL="857183" lvl="2" indent="-171315">
              <a:lnSpc>
                <a:spcPct val="100000"/>
              </a:lnSpc>
              <a:spcBef>
                <a:spcPts val="375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2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第三層</a:t>
            </a:r>
          </a:p>
          <a:p>
            <a:pPr marL="1200218" lvl="3" indent="-171315">
              <a:lnSpc>
                <a:spcPct val="100000"/>
              </a:lnSpc>
              <a:spcBef>
                <a:spcPts val="375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第四層</a:t>
            </a:r>
          </a:p>
          <a:p>
            <a:pPr marL="1543050" lvl="4" indent="-171315">
              <a:lnSpc>
                <a:spcPct val="100000"/>
              </a:lnSpc>
              <a:spcBef>
                <a:spcPts val="375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第五層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71420" y="8475232"/>
            <a:ext cx="1542848" cy="486608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34F0970E-13B5-4A33-AB9F-931D2A72514E}" type="datetime">
              <a:rPr lang="en-US" sz="900" b="0" strike="noStrike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3/4/2018</a:t>
            </a:fld>
            <a:endParaRPr lang="en-US" sz="9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2271645" y="8475232"/>
            <a:ext cx="2314373" cy="486608"/>
          </a:xfrm>
          <a:prstGeom prst="rect">
            <a:avLst/>
          </a:prstGeom>
        </p:spPr>
        <p:txBody>
          <a:bodyPr anchor="ctr"/>
          <a:lstStyle/>
          <a:p>
            <a:endParaRPr lang="en-US" sz="135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4843395" y="8475232"/>
            <a:ext cx="1542848" cy="486608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25706F69-2579-46E5-98A7-14CA953224E3}" type="slidenum">
              <a:rPr lang="en-US" sz="900" b="0" strike="noStrike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en-US" sz="9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518" indent="-171315" algn="l" defTabSz="514350" rtl="0" eaLnBrk="1" latinLnBrk="0" hangingPunct="1">
        <a:lnSpc>
          <a:spcPct val="100000"/>
        </a:lnSpc>
        <a:spcBef>
          <a:spcPts val="749"/>
        </a:spcBef>
        <a:buClr>
          <a:srgbClr val="000000"/>
        </a:buClr>
        <a:buFont typeface="Arial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CustomShape 1"/>
          <p:cNvSpPr/>
          <p:nvPr/>
        </p:nvSpPr>
        <p:spPr>
          <a:xfrm>
            <a:off x="0" y="1304100"/>
            <a:ext cx="6857865" cy="9507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5906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虛擬投資競賽</a:t>
            </a:r>
            <a:endParaRPr lang="en-US" sz="5906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0" name="CustomShape 2"/>
          <p:cNvSpPr/>
          <p:nvPr/>
        </p:nvSpPr>
        <p:spPr>
          <a:xfrm>
            <a:off x="106920" y="204727"/>
            <a:ext cx="3431160" cy="11224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7031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Black"/>
                <a:ea typeface="Segoe UI Black"/>
              </a:rPr>
              <a:t>2018</a:t>
            </a:r>
            <a:endParaRPr lang="en-US" sz="7031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1" name="圖片 9"/>
          <p:cNvPicPr/>
          <p:nvPr/>
        </p:nvPicPr>
        <p:blipFill>
          <a:blip r:embed="rId2"/>
          <a:stretch/>
        </p:blipFill>
        <p:spPr>
          <a:xfrm>
            <a:off x="0" y="8540640"/>
            <a:ext cx="6870623" cy="603248"/>
          </a:xfrm>
          <a:prstGeom prst="rect">
            <a:avLst/>
          </a:prstGeom>
          <a:ln>
            <a:noFill/>
          </a:ln>
        </p:spPr>
      </p:pic>
      <p:pic>
        <p:nvPicPr>
          <p:cNvPr id="42" name="圖片 10"/>
          <p:cNvPicPr/>
          <p:nvPr/>
        </p:nvPicPr>
        <p:blipFill>
          <a:blip r:embed="rId3"/>
          <a:stretch/>
        </p:blipFill>
        <p:spPr>
          <a:xfrm>
            <a:off x="2208060" y="8523630"/>
            <a:ext cx="380093" cy="295043"/>
          </a:xfrm>
          <a:prstGeom prst="rect">
            <a:avLst/>
          </a:prstGeom>
          <a:ln>
            <a:noFill/>
          </a:ln>
        </p:spPr>
      </p:pic>
      <p:sp>
        <p:nvSpPr>
          <p:cNvPr id="43" name="CustomShape 3"/>
          <p:cNvSpPr/>
          <p:nvPr/>
        </p:nvSpPr>
        <p:spPr>
          <a:xfrm>
            <a:off x="3041955" y="2712285"/>
            <a:ext cx="3725798" cy="73649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2250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報名時間：03/05-03/23</a:t>
            </a:r>
            <a:endParaRPr lang="en-US" sz="225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250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競賽時間：03/05-04/30</a:t>
            </a:r>
            <a:endParaRPr lang="en-US" sz="225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CustomShape 4"/>
          <p:cNvSpPr/>
          <p:nvPr/>
        </p:nvSpPr>
        <p:spPr>
          <a:xfrm>
            <a:off x="0" y="2196518"/>
            <a:ext cx="6870623" cy="393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2250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桃竹苗地區大專院校、高中學生</a:t>
            </a:r>
            <a:endParaRPr lang="en-US" sz="225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CustomShape 5"/>
          <p:cNvSpPr/>
          <p:nvPr/>
        </p:nvSpPr>
        <p:spPr>
          <a:xfrm>
            <a:off x="106920" y="3190388"/>
            <a:ext cx="6750945" cy="681169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marL="321570" indent="-321368">
              <a:buClr>
                <a:srgbClr val="000000"/>
              </a:buClr>
              <a:buFont typeface="Wingdings" charset="2"/>
              <a:buChar char=""/>
            </a:pPr>
            <a:r>
              <a:rPr lang="en-US" sz="2363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參賽說明</a:t>
            </a:r>
            <a:r>
              <a:rPr lang="en-US" sz="2363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363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18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採個人賽方式（可邀請老師或家長指導競賽策略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）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18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桃竹苗地區大專院校、高中學生（含進修部與在職專班學生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）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參賽人數以600人為限。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21570" indent="-321368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n-US" sz="2363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競賽獎勵</a:t>
            </a:r>
            <a:r>
              <a:rPr lang="en-US" sz="2363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363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</a:t>
            </a:r>
            <a:r>
              <a:rPr lang="en-US" sz="18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大專組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                                   </a:t>
            </a:r>
            <a:r>
              <a:rPr lang="en-US" sz="18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高中組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 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第一名：6,000元及獎狀一幀   第一名：4,000元及獎狀一幀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第二名：4,000元及獎狀一幀   第二名：2,000元及獎狀一幀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第三名：2,000元及獎狀一幀   第三名：1,000元及獎狀一幀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21570" indent="-321368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n-US" sz="2363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競賽平台網址</a:t>
            </a:r>
            <a:r>
              <a:rPr lang="en-US" sz="2363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363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       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http://www.cmoney.tw/vt/game/848/ (</a:t>
            </a:r>
            <a:r>
              <a:rPr lang="en-US" sz="18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大專組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)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 http://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www.cmoney.tw/vt/game/849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/ (</a:t>
            </a:r>
            <a:r>
              <a:rPr lang="en-US" sz="18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高中組</a:t>
            </a: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)</a:t>
            </a: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1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6" name="Picture 2"/>
          <p:cNvPicPr/>
          <p:nvPr/>
        </p:nvPicPr>
        <p:blipFill>
          <a:blip r:embed="rId4"/>
          <a:stretch/>
        </p:blipFill>
        <p:spPr>
          <a:xfrm>
            <a:off x="5960588" y="7356623"/>
            <a:ext cx="527310" cy="515970"/>
          </a:xfrm>
          <a:prstGeom prst="rect">
            <a:avLst/>
          </a:prstGeom>
          <a:ln>
            <a:noFill/>
          </a:ln>
        </p:spPr>
      </p:pic>
      <p:pic>
        <p:nvPicPr>
          <p:cNvPr id="47" name="Picture 2"/>
          <p:cNvPicPr/>
          <p:nvPr/>
        </p:nvPicPr>
        <p:blipFill>
          <a:blip r:embed="rId5"/>
          <a:stretch/>
        </p:blipFill>
        <p:spPr>
          <a:xfrm>
            <a:off x="5960588" y="7956630"/>
            <a:ext cx="527310" cy="508883"/>
          </a:xfrm>
          <a:prstGeom prst="rect">
            <a:avLst/>
          </a:prstGeom>
          <a:ln>
            <a:noFill/>
          </a:ln>
        </p:spPr>
      </p:pic>
      <p:pic>
        <p:nvPicPr>
          <p:cNvPr id="48" name="圖片 1"/>
          <p:cNvPicPr/>
          <p:nvPr/>
        </p:nvPicPr>
        <p:blipFill>
          <a:blip r:embed="rId6"/>
          <a:stretch/>
        </p:blipFill>
        <p:spPr>
          <a:xfrm>
            <a:off x="6186780" y="274590"/>
            <a:ext cx="461295" cy="495518"/>
          </a:xfrm>
          <a:prstGeom prst="rect">
            <a:avLst/>
          </a:prstGeom>
          <a:ln>
            <a:noFill/>
          </a:ln>
        </p:spPr>
      </p:pic>
      <p:pic>
        <p:nvPicPr>
          <p:cNvPr id="49" name="Picture 6"/>
          <p:cNvPicPr/>
          <p:nvPr/>
        </p:nvPicPr>
        <p:blipFill>
          <a:blip r:embed="rId7"/>
          <a:stretch/>
        </p:blipFill>
        <p:spPr>
          <a:xfrm>
            <a:off x="4392833" y="266895"/>
            <a:ext cx="1750815" cy="49551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0" y="1304100"/>
            <a:ext cx="6857865" cy="9507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5906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虛擬投資競賽</a:t>
            </a:r>
            <a:endParaRPr lang="en-US" sz="5906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CustomShape 2"/>
          <p:cNvSpPr/>
          <p:nvPr/>
        </p:nvSpPr>
        <p:spPr>
          <a:xfrm>
            <a:off x="106920" y="204727"/>
            <a:ext cx="3431160" cy="11224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7031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Black"/>
                <a:ea typeface="Segoe UI Black"/>
              </a:rPr>
              <a:t>2018</a:t>
            </a:r>
            <a:endParaRPr lang="en-US" sz="7031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2" name="圖片 9"/>
          <p:cNvPicPr/>
          <p:nvPr/>
        </p:nvPicPr>
        <p:blipFill>
          <a:blip r:embed="rId2"/>
          <a:stretch/>
        </p:blipFill>
        <p:spPr>
          <a:xfrm>
            <a:off x="0" y="8540640"/>
            <a:ext cx="6870623" cy="603248"/>
          </a:xfrm>
          <a:prstGeom prst="rect">
            <a:avLst/>
          </a:prstGeom>
          <a:ln>
            <a:noFill/>
          </a:ln>
        </p:spPr>
      </p:pic>
      <p:pic>
        <p:nvPicPr>
          <p:cNvPr id="53" name="圖片 10"/>
          <p:cNvPicPr/>
          <p:nvPr/>
        </p:nvPicPr>
        <p:blipFill>
          <a:blip r:embed="rId3"/>
          <a:stretch/>
        </p:blipFill>
        <p:spPr>
          <a:xfrm>
            <a:off x="2208060" y="8523630"/>
            <a:ext cx="380093" cy="295043"/>
          </a:xfrm>
          <a:prstGeom prst="rect">
            <a:avLst/>
          </a:prstGeom>
          <a:ln>
            <a:noFill/>
          </a:ln>
        </p:spPr>
      </p:pic>
      <p:sp>
        <p:nvSpPr>
          <p:cNvPr id="54" name="CustomShape 3"/>
          <p:cNvSpPr/>
          <p:nvPr/>
        </p:nvSpPr>
        <p:spPr>
          <a:xfrm>
            <a:off x="2998012" y="2712285"/>
            <a:ext cx="3725798" cy="77091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2363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報名時間：03/05-03/23</a:t>
            </a:r>
            <a:endParaRPr lang="en-US" sz="2363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363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競賽時間：03/05-04/30</a:t>
            </a:r>
            <a:endParaRPr lang="en-US" sz="2363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" name="CustomShape 4"/>
          <p:cNvSpPr/>
          <p:nvPr/>
        </p:nvSpPr>
        <p:spPr>
          <a:xfrm>
            <a:off x="0" y="2196518"/>
            <a:ext cx="6870623" cy="393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225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桃竹苗地區大專院校學生</a:t>
            </a:r>
            <a:endParaRPr lang="en-US" sz="225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CustomShape 5"/>
          <p:cNvSpPr/>
          <p:nvPr/>
        </p:nvSpPr>
        <p:spPr>
          <a:xfrm>
            <a:off x="202298" y="3222991"/>
            <a:ext cx="6442335" cy="452296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marL="321570" indent="-321368">
              <a:buClr>
                <a:srgbClr val="000000"/>
              </a:buClr>
              <a:buFont typeface="Wingdings" charset="2"/>
              <a:buChar char=""/>
            </a:pP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參賽說明</a:t>
            </a:r>
            <a:r>
              <a:rPr lang="en-US" sz="247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47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202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採個人賽方式（可邀請老師或家長指導競賽策略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）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202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桃竹苗地區大專院校（含進修部與在職專班學生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）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225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參賽人數以600人為限。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21570" indent="-321368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競賽獎勵</a:t>
            </a:r>
            <a:r>
              <a:rPr lang="en-US" sz="247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47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第一名：6,000元及獎狀一幀 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第二名：4,000元及獎狀一幀 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第三名：2,000元及獎狀一幀   </a:t>
            </a:r>
            <a:endParaRPr lang="en-US" sz="2025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微軟正黑體"/>
              <a:ea typeface="微軟正黑體"/>
            </a:endParaRPr>
          </a:p>
          <a:p>
            <a:pPr>
              <a:lnSpc>
                <a:spcPct val="150000"/>
              </a:lnSpc>
            </a:pPr>
            <a:r>
              <a:rPr 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</a:t>
            </a:r>
            <a:r>
              <a:rPr 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(</a:t>
            </a:r>
            <a:r>
              <a:rPr lang="zh-TW" alt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全程參加者可申請參賽證明</a:t>
            </a:r>
            <a:r>
              <a:rPr lang="en-US" altLang="zh-TW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)</a:t>
            </a:r>
            <a:endParaRPr lang="en-US" sz="1856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21570" lvl="1" indent="-321368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競賽平台網址</a:t>
            </a: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r>
              <a:rPr lang="en-US" altLang="zh-TW" sz="202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http</a:t>
            </a:r>
            <a:r>
              <a:rPr lang="en-US" altLang="zh-TW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://www.cmoney.tw/vt/game/848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/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7" name="Picture 2"/>
          <p:cNvPicPr/>
          <p:nvPr/>
        </p:nvPicPr>
        <p:blipFill>
          <a:blip r:embed="rId4"/>
          <a:stretch/>
        </p:blipFill>
        <p:spPr>
          <a:xfrm>
            <a:off x="5758492" y="7630403"/>
            <a:ext cx="886343" cy="867105"/>
          </a:xfrm>
          <a:prstGeom prst="rect">
            <a:avLst/>
          </a:prstGeom>
          <a:ln>
            <a:noFill/>
          </a:ln>
        </p:spPr>
      </p:pic>
      <p:pic>
        <p:nvPicPr>
          <p:cNvPr id="58" name="圖片 11"/>
          <p:cNvPicPr/>
          <p:nvPr/>
        </p:nvPicPr>
        <p:blipFill>
          <a:blip r:embed="rId5"/>
          <a:stretch/>
        </p:blipFill>
        <p:spPr>
          <a:xfrm>
            <a:off x="6186780" y="274590"/>
            <a:ext cx="461295" cy="495518"/>
          </a:xfrm>
          <a:prstGeom prst="rect">
            <a:avLst/>
          </a:prstGeom>
          <a:ln>
            <a:noFill/>
          </a:ln>
        </p:spPr>
      </p:pic>
      <p:pic>
        <p:nvPicPr>
          <p:cNvPr id="59" name="Picture 6"/>
          <p:cNvPicPr/>
          <p:nvPr/>
        </p:nvPicPr>
        <p:blipFill>
          <a:blip r:embed="rId6"/>
          <a:stretch/>
        </p:blipFill>
        <p:spPr>
          <a:xfrm>
            <a:off x="4392833" y="266895"/>
            <a:ext cx="1750815" cy="49551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CustomShape 1"/>
          <p:cNvSpPr/>
          <p:nvPr/>
        </p:nvSpPr>
        <p:spPr>
          <a:xfrm>
            <a:off x="0" y="1304100"/>
            <a:ext cx="6857865" cy="9507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5906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虛擬投資競賽</a:t>
            </a:r>
            <a:endParaRPr lang="en-US" sz="5906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CustomShape 2"/>
          <p:cNvSpPr/>
          <p:nvPr/>
        </p:nvSpPr>
        <p:spPr>
          <a:xfrm>
            <a:off x="106920" y="204727"/>
            <a:ext cx="3431160" cy="11224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7031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Black"/>
                <a:ea typeface="Segoe UI Black"/>
              </a:rPr>
              <a:t>2018</a:t>
            </a:r>
            <a:endParaRPr lang="en-US" sz="7031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62" name="圖片 9"/>
          <p:cNvPicPr/>
          <p:nvPr/>
        </p:nvPicPr>
        <p:blipFill>
          <a:blip r:embed="rId2"/>
          <a:stretch/>
        </p:blipFill>
        <p:spPr>
          <a:xfrm>
            <a:off x="0" y="8540640"/>
            <a:ext cx="6870623" cy="603248"/>
          </a:xfrm>
          <a:prstGeom prst="rect">
            <a:avLst/>
          </a:prstGeom>
          <a:ln>
            <a:noFill/>
          </a:ln>
        </p:spPr>
      </p:pic>
      <p:pic>
        <p:nvPicPr>
          <p:cNvPr id="63" name="圖片 10"/>
          <p:cNvPicPr/>
          <p:nvPr/>
        </p:nvPicPr>
        <p:blipFill>
          <a:blip r:embed="rId3"/>
          <a:stretch/>
        </p:blipFill>
        <p:spPr>
          <a:xfrm>
            <a:off x="2208060" y="8523630"/>
            <a:ext cx="380093" cy="295043"/>
          </a:xfrm>
          <a:prstGeom prst="rect">
            <a:avLst/>
          </a:prstGeom>
          <a:ln>
            <a:noFill/>
          </a:ln>
        </p:spPr>
      </p:pic>
      <p:sp>
        <p:nvSpPr>
          <p:cNvPr id="64" name="CustomShape 3"/>
          <p:cNvSpPr/>
          <p:nvPr/>
        </p:nvSpPr>
        <p:spPr>
          <a:xfrm>
            <a:off x="2998012" y="2712285"/>
            <a:ext cx="3725798" cy="77091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2363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報名時間：03/05-03/23</a:t>
            </a:r>
            <a:endParaRPr lang="en-US" sz="2363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363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競賽時間：03/05-04/30</a:t>
            </a:r>
            <a:endParaRPr lang="en-US" sz="2363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CustomShape 4"/>
          <p:cNvSpPr/>
          <p:nvPr/>
        </p:nvSpPr>
        <p:spPr>
          <a:xfrm>
            <a:off x="0" y="2196518"/>
            <a:ext cx="6870623" cy="393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algn="ctr">
              <a:lnSpc>
                <a:spcPct val="100000"/>
              </a:lnSpc>
            </a:pPr>
            <a:r>
              <a:rPr lang="en-US" sz="225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高中</a:t>
            </a:r>
            <a:r>
              <a:rPr lang="zh-TW" altLang="en-US" sz="225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組</a:t>
            </a:r>
            <a:endParaRPr lang="en-US" sz="225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CustomShape 5"/>
          <p:cNvSpPr/>
          <p:nvPr/>
        </p:nvSpPr>
        <p:spPr>
          <a:xfrm>
            <a:off x="202298" y="3124170"/>
            <a:ext cx="6442335" cy="597699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50625" tIns="25313" rIns="50625" bIns="25313"/>
          <a:lstStyle/>
          <a:p>
            <a:pPr marL="321570" indent="-321368">
              <a:buClr>
                <a:srgbClr val="000000"/>
              </a:buClr>
              <a:buFont typeface="Wingdings" charset="2"/>
              <a:buChar char=""/>
            </a:pP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參賽說明</a:t>
            </a:r>
            <a:r>
              <a:rPr lang="en-US" sz="247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47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202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採個人賽方式（可邀請老師或家長指導競賽策略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）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202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高中</a:t>
            </a:r>
            <a:r>
              <a:rPr lang="zh-TW" alt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學</a:t>
            </a:r>
            <a:r>
              <a:rPr lang="zh-TW" alt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生</a:t>
            </a:r>
            <a:endParaRPr lang="en-US" sz="2025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微軟正黑體"/>
              <a:ea typeface="微軟正黑體"/>
            </a:endParaRPr>
          </a:p>
          <a:p>
            <a:pPr marL="257175">
              <a:lnSpc>
                <a:spcPct val="150000"/>
              </a:lnSpc>
            </a:pPr>
            <a:r>
              <a:rPr lang="en-US" sz="225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225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參賽人數以600人為限。</a:t>
            </a:r>
            <a:endParaRPr lang="en-US" sz="225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21570" indent="-321368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競賽獎勵</a:t>
            </a:r>
            <a:r>
              <a:rPr lang="en-US" sz="247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47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</a:t>
            </a:r>
            <a:r>
              <a:rPr 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第一名：4,000元及獎狀一幀 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第二名：2,000元及獎狀一幀 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第三名：1,000元及獎狀一幀   </a:t>
            </a:r>
            <a:endParaRPr lang="en-US" sz="2025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微軟正黑體"/>
              <a:ea typeface="微軟正黑體"/>
            </a:endParaRPr>
          </a:p>
          <a:p>
            <a:pPr>
              <a:lnSpc>
                <a:spcPct val="150000"/>
              </a:lnSpc>
            </a:pPr>
            <a:r>
              <a:rPr lang="zh-TW" alt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 </a:t>
            </a:r>
            <a:r>
              <a:rPr lang="en-US" altLang="zh-TW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(</a:t>
            </a:r>
            <a:r>
              <a:rPr lang="zh-TW" altLang="en-US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全程參加者可取得參賽證明</a:t>
            </a:r>
            <a:r>
              <a:rPr lang="en-US" altLang="zh-TW" sz="1856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)</a:t>
            </a:r>
            <a:endParaRPr lang="en-US" sz="1856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21570" lvl="1" indent="-321368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n-US" sz="2475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競賽平台網址</a:t>
            </a:r>
            <a:r>
              <a:rPr lang="en-US" sz="247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：</a:t>
            </a:r>
            <a:endParaRPr lang="en-US" sz="247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225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      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http://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www.cmoney.tw/vt/game/849</a:t>
            </a:r>
            <a:r>
              <a:rPr lang="en-US" sz="2025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微軟正黑體"/>
                <a:ea typeface="微軟正黑體"/>
              </a:rPr>
              <a:t>/</a:t>
            </a: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7175">
              <a:lnSpc>
                <a:spcPct val="150000"/>
              </a:lnSpc>
            </a:pPr>
            <a:endParaRPr lang="en-US" sz="2025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67" name="Picture 2"/>
          <p:cNvPicPr/>
          <p:nvPr/>
        </p:nvPicPr>
        <p:blipFill>
          <a:blip r:embed="rId4"/>
          <a:stretch/>
        </p:blipFill>
        <p:spPr>
          <a:xfrm>
            <a:off x="5753227" y="7635262"/>
            <a:ext cx="886748" cy="855968"/>
          </a:xfrm>
          <a:prstGeom prst="rect">
            <a:avLst/>
          </a:prstGeom>
          <a:ln>
            <a:noFill/>
          </a:ln>
        </p:spPr>
      </p:pic>
      <p:pic>
        <p:nvPicPr>
          <p:cNvPr id="68" name="圖片 16"/>
          <p:cNvPicPr/>
          <p:nvPr/>
        </p:nvPicPr>
        <p:blipFill>
          <a:blip r:embed="rId5"/>
          <a:stretch/>
        </p:blipFill>
        <p:spPr>
          <a:xfrm>
            <a:off x="6186780" y="274590"/>
            <a:ext cx="461295" cy="495518"/>
          </a:xfrm>
          <a:prstGeom prst="rect">
            <a:avLst/>
          </a:prstGeom>
          <a:ln>
            <a:noFill/>
          </a:ln>
        </p:spPr>
      </p:pic>
      <p:pic>
        <p:nvPicPr>
          <p:cNvPr id="69" name="Picture 6"/>
          <p:cNvPicPr/>
          <p:nvPr/>
        </p:nvPicPr>
        <p:blipFill>
          <a:blip r:embed="rId6"/>
          <a:stretch/>
        </p:blipFill>
        <p:spPr>
          <a:xfrm>
            <a:off x="4392833" y="266895"/>
            <a:ext cx="1750815" cy="49551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1108</TotalTime>
  <Words>196</Words>
  <Application>Microsoft Office PowerPoint</Application>
  <PresentationFormat>Letter 紙張 (8.5x11 英吋)</PresentationFormat>
  <Paragraphs>51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3" baseType="lpstr">
      <vt:lpstr>DejaVu Sans</vt:lpstr>
      <vt:lpstr>微軟正黑體</vt:lpstr>
      <vt:lpstr>Arial</vt:lpstr>
      <vt:lpstr>Arial Black</vt:lpstr>
      <vt:lpstr>Calibri</vt:lpstr>
      <vt:lpstr>Calibri Light</vt:lpstr>
      <vt:lpstr>Segoe UI Black</vt:lpstr>
      <vt:lpstr>Times New Roman</vt:lpstr>
      <vt:lpstr>Wingdings</vt:lpstr>
      <vt:lpstr>Office Theme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2017 │ 虛擬投資競賽</dc:title>
  <dc:subject/>
  <dc:creator>USER</dc:creator>
  <dc:description/>
  <cp:lastModifiedBy>IVY HSIEH</cp:lastModifiedBy>
  <cp:revision>70</cp:revision>
  <cp:lastPrinted>2018-03-04T14:09:40Z</cp:lastPrinted>
  <dcterms:created xsi:type="dcterms:W3CDTF">2017-03-27T07:59:13Z</dcterms:created>
  <dcterms:modified xsi:type="dcterms:W3CDTF">2018-03-04T14:13:28Z</dcterms:modified>
  <dc:language>zh-TW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自訂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3</vt:i4>
  </property>
</Properties>
</file>